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5" r:id="rId4"/>
    <p:sldId id="260" r:id="rId5"/>
    <p:sldId id="267" r:id="rId6"/>
    <p:sldId id="258" r:id="rId7"/>
    <p:sldId id="261" r:id="rId8"/>
    <p:sldId id="268" r:id="rId9"/>
    <p:sldId id="266" r:id="rId1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04" d="100"/>
          <a:sy n="104" d="100"/>
        </p:scale>
        <p:origin x="144" y="25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07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Marcelo Ebrard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PREFERIDO PARA SER CANDIDATO</c:v>
                </c:pt>
                <c:pt idx="1">
                  <c:v>CAPACIDAD PARA DIRIGIR AL PAÍS</c:v>
                </c:pt>
                <c:pt idx="2">
                  <c:v>¿QUIÉN ES EL MÁS CERCANO?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0.37</c:v>
                </c:pt>
                <c:pt idx="1">
                  <c:v>0.34</c:v>
                </c:pt>
                <c:pt idx="2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88-48A0-A4D9-8D3B011BD9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Claudia Sheinbaum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PREFERIDO PARA SER CANDIDATO</c:v>
                </c:pt>
                <c:pt idx="1">
                  <c:v>CAPACIDAD PARA DIRIGIR AL PAÍS</c:v>
                </c:pt>
                <c:pt idx="2">
                  <c:v>¿QUIÉN ES EL MÁS CERCANO?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0.28999999999999998</c:v>
                </c:pt>
                <c:pt idx="1">
                  <c:v>0.18</c:v>
                </c:pt>
                <c:pt idx="2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88-48A0-A4D9-8D3B011BD9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8359400"/>
        <c:axId val="888367240"/>
      </c:barChart>
      <c:catAx>
        <c:axId val="88835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88367240"/>
        <c:crosses val="autoZero"/>
        <c:auto val="1"/>
        <c:lblAlgn val="ctr"/>
        <c:lblOffset val="100"/>
        <c:noMultiLvlLbl val="0"/>
      </c:catAx>
      <c:valAx>
        <c:axId val="88836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8835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Marcelo Ebrard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MAYOR RECONOCIMIENTO</c:v>
                </c:pt>
                <c:pt idx="1">
                  <c:v>OPINIONES POSITIVAS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0.68</c:v>
                </c:pt>
                <c:pt idx="1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88-48A0-A4D9-8D3B011BD9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Claudia Sheinbaum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MAYOR RECONOCIMIENTO</c:v>
                </c:pt>
                <c:pt idx="1">
                  <c:v>OPINIONES POSITIVAS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0.53</c:v>
                </c:pt>
                <c:pt idx="1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88-48A0-A4D9-8D3B011BD9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8359400"/>
        <c:axId val="888367240"/>
      </c:barChart>
      <c:catAx>
        <c:axId val="88835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88367240"/>
        <c:crosses val="autoZero"/>
        <c:auto val="1"/>
        <c:lblAlgn val="ctr"/>
        <c:lblOffset val="100"/>
        <c:noMultiLvlLbl val="0"/>
      </c:catAx>
      <c:valAx>
        <c:axId val="88836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8835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FFE3A9F-B649-46DC-B75E-42B2FA21A742}" type="datetime1">
              <a:rPr lang="es-ES" smtClean="0"/>
              <a:t>13/09/2022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861E8E-D392-497B-BB21-122DD7C27CF3}" type="slidenum">
              <a:rPr lang="es-ES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EDFF319-37FF-4544-BAEF-3D96A6C3D87D}" type="datetime1">
              <a:rPr lang="es-ES" smtClean="0"/>
              <a:t>13/09/2022</a:t>
            </a:fld>
            <a:endParaRPr lang="es-ES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55D449-B875-4B8D-8E66-224D27E54C9A}" type="slidenum">
              <a:rPr lang="es-ES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0080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3123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0692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9364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2816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6912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6178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1048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4216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pic>
        <p:nvPicPr>
          <p:cNvPr id="7" name="Imagen 6" descr="Línea EK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 rtl="0">
              <a:defRPr/>
            </a:lvl1pPr>
            <a:lvl5pPr>
              <a:defRPr/>
            </a:lvl5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4F8E71-560A-4797-AB31-C0244839F176}" type="datetime1">
              <a:rPr lang="es-ES" noProof="0" smtClean="0"/>
              <a:t>13/09/2022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cabezado de secció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 descr="Rectángulo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457896-A5D8-467D-A614-5CBA5501E8CF}" type="datetime1">
              <a:rPr lang="es-ES" noProof="0" smtClean="0"/>
              <a:t>13/09/2022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 rtl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 rtl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A19CC6-25C5-496D-8949-A444D64C233A}" type="datetime1">
              <a:rPr lang="es-ES" noProof="0" smtClean="0"/>
              <a:t>13/09/2022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E6B7AA-BFC0-40CE-A941-AC4A5F88484A}" type="datetime1">
              <a:rPr lang="es-ES" noProof="0" smtClean="0"/>
              <a:t>13/09/2022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5DB216-4544-45BF-B37A-172EF1960748}" type="datetime1">
              <a:rPr lang="es-ES" noProof="0" smtClean="0"/>
              <a:t>13/09/2022</a:t>
            </a:fld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 descr="Rectángulo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 descr="Rectángulo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 rtl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 descr="Rectángulo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 descr="Rectángulo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quiera agregar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 rtl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0DC75B-7EE6-4572-86DB-232C16252B3E}" type="datetime1">
              <a:rPr lang="es-ES" noProof="0" smtClean="0"/>
              <a:t>13/09/2022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 descr="Rectángulo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3B971A-8A30-4A3C-9359-D966EA063685}" type="datetime1">
              <a:rPr lang="es-ES" noProof="0" smtClean="0"/>
              <a:t>13/09/2022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rra roja" descr="Barra roja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7873A5F-C3DF-489E-B7D3-04B64807B0C2}" type="datetime1">
              <a:rPr lang="es-ES" noProof="0" smtClean="0"/>
              <a:t>13/09/2022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e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27472" y="3284984"/>
            <a:ext cx="4098175" cy="1622469"/>
          </a:xfrm>
        </p:spPr>
        <p:txBody>
          <a:bodyPr rtlCol="0">
            <a:noAutofit/>
          </a:bodyPr>
          <a:lstStyle/>
          <a:p>
            <a:pPr rtl="0"/>
            <a:r>
              <a:rPr lang="es-ES" sz="3500" dirty="0"/>
              <a:t>Principales encuestas de aspirantes a candidatos por Morena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/>
          <a:lstStyle/>
          <a:p>
            <a:pPr rtl="0"/>
            <a:r>
              <a:rPr lang="es-ES" dirty="0"/>
              <a:t>Rumbo a la carrera presidencial 2024</a:t>
            </a:r>
          </a:p>
        </p:txBody>
      </p:sp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6F804415-C2EC-0E34-8E2F-A664D5181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25" y="229352"/>
            <a:ext cx="3780284" cy="211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Sumario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es-ES" sz="3000" dirty="0"/>
              <a:t>Desde que se inició con la realización de encuestas para saber la preferencia del electorado respecto a quién le gustaría tener como candidato presidencial por Morena en la contienda electoral del 2024, se han notado dos fenómenos, por un lado, una clara tendencia a la alza del Canciller Marcelo Ebrard y por el otro, una disminución de la preferencia hacia Claudia Sheinbaum. </a:t>
            </a: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B89C756-0D4D-8993-2F58-7E1999809D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5805264"/>
            <a:ext cx="1991253" cy="76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35240" y="3908648"/>
            <a:ext cx="3932237" cy="1752600"/>
          </a:xfrm>
        </p:spPr>
        <p:txBody>
          <a:bodyPr rtlCol="0" anchor="b">
            <a:noAutofit/>
          </a:bodyPr>
          <a:lstStyle/>
          <a:p>
            <a:pPr rtl="0"/>
            <a:r>
              <a:rPr lang="es-MX" sz="2500" b="0" i="0" dirty="0">
                <a:effectLst/>
              </a:rPr>
              <a:t>La casa encuestadora Arias Consultores, realizó una encuesta en las 32 entidades del país, publicada en el portal Publimetro en la cual Marcelo Ebrard salió como puntero.</a:t>
            </a:r>
            <a:endParaRPr lang="es-ES" sz="2500" dirty="0"/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4D38BE31-C5AE-7DF4-6744-E56181E575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3842631"/>
            <a:ext cx="4895156" cy="1884634"/>
          </a:xfrm>
          <a:prstGeom prst="rect">
            <a:avLst/>
          </a:prstGeom>
          <a:noFill/>
        </p:spPr>
      </p:pic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EE88E741-815D-BDC9-C30F-1F2A4E55D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01" y="1135048"/>
            <a:ext cx="428625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4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Obteniendo los siguientes resultados:</a:t>
            </a:r>
          </a:p>
        </p:txBody>
      </p:sp>
      <p:pic>
        <p:nvPicPr>
          <p:cNvPr id="2050" name="Picture 2" descr="Resultados de la encuesta de presidenciables/julio 2022.  Foto: Arias Consultores">
            <a:extLst>
              <a:ext uri="{FF2B5EF4-FFF2-40B4-BE49-F238E27FC236}">
                <a16:creationId xmlns:a16="http://schemas.microsoft.com/office/drawing/2014/main" id="{E6BA9C3D-18D0-1150-E911-2B4136724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86606"/>
            <a:ext cx="10058400" cy="413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4D4204FF-F317-674B-DBA5-4D01B54E1E2F}"/>
              </a:ext>
            </a:extLst>
          </p:cNvPr>
          <p:cNvSpPr/>
          <p:nvPr/>
        </p:nvSpPr>
        <p:spPr>
          <a:xfrm>
            <a:off x="8328248" y="1886606"/>
            <a:ext cx="1800200" cy="6062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862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Obteniendo los siguientes resultados:</a:t>
            </a:r>
          </a:p>
        </p:txBody>
      </p:sp>
      <p:pic>
        <p:nvPicPr>
          <p:cNvPr id="3074" name="Picture 2" descr="Resultados de la encuesta de presidenciables/julio 2022.  Foto: Arias Consultores">
            <a:extLst>
              <a:ext uri="{FF2B5EF4-FFF2-40B4-BE49-F238E27FC236}">
                <a16:creationId xmlns:a16="http://schemas.microsoft.com/office/drawing/2014/main" id="{021353C9-7819-DB5B-CF18-FB25548C8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1603782"/>
            <a:ext cx="6204087" cy="466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4D4204FF-F317-674B-DBA5-4D01B54E1E2F}"/>
              </a:ext>
            </a:extLst>
          </p:cNvPr>
          <p:cNvSpPr/>
          <p:nvPr/>
        </p:nvSpPr>
        <p:spPr>
          <a:xfrm>
            <a:off x="7680176" y="1603781"/>
            <a:ext cx="1224136" cy="2526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76640BD-EB73-8CAA-8502-B4EACF156D35}"/>
              </a:ext>
            </a:extLst>
          </p:cNvPr>
          <p:cNvSpPr txBox="1"/>
          <p:nvPr/>
        </p:nvSpPr>
        <p:spPr>
          <a:xfrm>
            <a:off x="3266396" y="6335918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dirty="0"/>
              <a:t>Fuente: https://www.publimetro.com.mx/nacional/2022/08/05/presidencia-2024-marcelo-ebrard-aventaja-como-la-corcholata-favorita/</a:t>
            </a:r>
          </a:p>
        </p:txBody>
      </p:sp>
    </p:spTree>
    <p:extLst>
      <p:ext uri="{BB962C8B-B14F-4D97-AF65-F5344CB8AC3E}">
        <p14:creationId xmlns:p14="http://schemas.microsoft.com/office/powerpoint/2010/main" val="259493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El portal de Etcétera publicó la siguiente encuesta:</a:t>
            </a:r>
          </a:p>
        </p:txBody>
      </p:sp>
      <p:graphicFrame>
        <p:nvGraphicFramePr>
          <p:cNvPr id="6" name="Marcador de posición de contenido 5" descr="Gráfico de columnas agrupadas en el que se muestran los valores de 3 series de 4 categorías. Las líneas de cuadrícula del eje principal vertical están presentes en cada una de las 4 categorías.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07825"/>
              </p:ext>
            </p:extLst>
          </p:nvPr>
        </p:nvGraphicFramePr>
        <p:xfrm>
          <a:off x="1524000" y="1772816"/>
          <a:ext cx="9144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25E1DC49-3C94-0770-FC2E-41B966CCE693}"/>
              </a:ext>
            </a:extLst>
          </p:cNvPr>
          <p:cNvSpPr txBox="1"/>
          <p:nvPr/>
        </p:nvSpPr>
        <p:spPr>
          <a:xfrm>
            <a:off x="3935760" y="6381503"/>
            <a:ext cx="7944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Fuente: https://www.etcetera.com.mx/nacional/ebrard-supera-sheinbaum/</a:t>
            </a:r>
          </a:p>
        </p:txBody>
      </p:sp>
    </p:spTree>
    <p:extLst>
      <p:ext uri="{BB962C8B-B14F-4D97-AF65-F5344CB8AC3E}">
        <p14:creationId xmlns:p14="http://schemas.microsoft.com/office/powerpoint/2010/main" val="192862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52184" y="3224877"/>
            <a:ext cx="3932237" cy="1752600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dirty="0"/>
              <a:t>Infobae publicó una encuesta cara a cara a 1,000 hombres y mujeres, mayores </a:t>
            </a:r>
            <a:r>
              <a:rPr lang="es-ES" dirty="0" err="1"/>
              <a:t>ed</a:t>
            </a:r>
            <a:r>
              <a:rPr lang="es-ES" dirty="0"/>
              <a:t> 18 años, realizada por Buendía &amp; Márquez para el universal 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0893C057-19A2-71C4-1A2B-4A695544D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8" t="37505" r="32437" b="40214"/>
          <a:stretch/>
        </p:blipFill>
        <p:spPr bwMode="auto">
          <a:xfrm>
            <a:off x="1651714" y="2224890"/>
            <a:ext cx="3425936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C9024186-1783-990D-CA68-46DAE3E35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432" y="1052736"/>
            <a:ext cx="4762500" cy="523875"/>
          </a:xfrm>
          <a:prstGeom prst="rect">
            <a:avLst/>
          </a:prstGeom>
        </p:spPr>
      </p:pic>
      <p:pic>
        <p:nvPicPr>
          <p:cNvPr id="10" name="Imagen 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686949C-CC52-F654-135B-59B8D79A86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96" y="3846913"/>
            <a:ext cx="5231904" cy="201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1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s-ES" dirty="0"/>
              <a:t>A continuación se muestra un extracto respecto a dos de los puntos más representativos de la encuesta:</a:t>
            </a:r>
          </a:p>
        </p:txBody>
      </p:sp>
      <p:graphicFrame>
        <p:nvGraphicFramePr>
          <p:cNvPr id="6" name="Marcador de posición de contenido 5" descr="Gráfico de columnas agrupadas en el que se muestran los valores de 3 series de 4 categorías. Las líneas de cuadrícula del eje principal vertical están presentes en cada una de las 4 categorías.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009365"/>
              </p:ext>
            </p:extLst>
          </p:nvPr>
        </p:nvGraphicFramePr>
        <p:xfrm>
          <a:off x="1524000" y="1772816"/>
          <a:ext cx="9144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25E1DC49-3C94-0770-FC2E-41B966CCE693}"/>
              </a:ext>
            </a:extLst>
          </p:cNvPr>
          <p:cNvSpPr txBox="1"/>
          <p:nvPr/>
        </p:nvSpPr>
        <p:spPr>
          <a:xfrm>
            <a:off x="3935760" y="6381503"/>
            <a:ext cx="7944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Fuente: https://www.etcetera.com.mx/nacional/ebrard-supera-sheinbaum/</a:t>
            </a:r>
          </a:p>
        </p:txBody>
      </p:sp>
    </p:spTree>
    <p:extLst>
      <p:ext uri="{BB962C8B-B14F-4D97-AF65-F5344CB8AC3E}">
        <p14:creationId xmlns:p14="http://schemas.microsoft.com/office/powerpoint/2010/main" val="120320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Vídeo 9">
            <a:extLst>
              <a:ext uri="{FF2B5EF4-FFF2-40B4-BE49-F238E27FC236}">
                <a16:creationId xmlns:a16="http://schemas.microsoft.com/office/drawing/2014/main" id="{EC52EA12-F74D-2419-60C1-C4E984DD0E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0748" r="31601" b="-1"/>
          <a:stretch/>
        </p:blipFill>
        <p:spPr>
          <a:xfrm>
            <a:off x="1" y="10"/>
            <a:ext cx="7008810" cy="6857989"/>
          </a:xfrm>
          <a:prstGeom prst="rect">
            <a:avLst/>
          </a:prstGeom>
          <a:noFill/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E5FD2587-D08E-D44A-C939-D41246506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2060848"/>
            <a:ext cx="4438019" cy="248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3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Diseño médico 16 x 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0164_TF02901024_TF02901024.potx" id="{9626F3DF-E93D-4CDE-BA2B-DA9222261E73}" vid="{27B682E8-A091-4944-A540-BE55DE120214}"/>
    </a:ext>
  </a:extLst>
</a:theme>
</file>

<file path=ppt/theme/theme2.xml><?xml version="1.0" encoding="utf-8"?>
<a:theme xmlns:a="http://schemas.openxmlformats.org/drawingml/2006/main" name="Tema de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diseño médico (panorámica)</Template>
  <TotalTime>88</TotalTime>
  <Words>234</Words>
  <Application>Microsoft Office PowerPoint</Application>
  <PresentationFormat>Panorámica</PresentationFormat>
  <Paragraphs>22</Paragraphs>
  <Slides>9</Slides>
  <Notes>9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Franklin Gothic Medium</vt:lpstr>
      <vt:lpstr>Diseño médico 16 x 9</vt:lpstr>
      <vt:lpstr>Principales encuestas de aspirantes a candidatos por Morena</vt:lpstr>
      <vt:lpstr>Sumario</vt:lpstr>
      <vt:lpstr>La casa encuestadora Arias Consultores, realizó una encuesta en las 32 entidades del país, publicada en el portal Publimetro en la cual Marcelo Ebrard salió como puntero.</vt:lpstr>
      <vt:lpstr>Obteniendo los siguientes resultados:</vt:lpstr>
      <vt:lpstr>Obteniendo los siguientes resultados:</vt:lpstr>
      <vt:lpstr>El portal de Etcétera publicó la siguiente encuesta:</vt:lpstr>
      <vt:lpstr>Infobae publicó una encuesta cara a cara a 1,000 hombres y mujeres, mayores ed 18 años, realizada por Buendía &amp; Márquez para el universal </vt:lpstr>
      <vt:lpstr>A continuación se muestra un extracto respecto a dos de los puntos más representativos de la encuesta: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Principales encuestas de preferencias.</dc:title>
  <dc:creator>Ing. Román Aguilar</dc:creator>
  <cp:lastModifiedBy>Ing. Román Aguilar</cp:lastModifiedBy>
  <cp:revision>2</cp:revision>
  <dcterms:created xsi:type="dcterms:W3CDTF">2022-09-14T04:09:59Z</dcterms:created>
  <dcterms:modified xsi:type="dcterms:W3CDTF">2022-09-14T05:38:04Z</dcterms:modified>
</cp:coreProperties>
</file>